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AD8A3A1-2FD1-4355-9099-EAC73D6F14A3}" type="datetimeFigureOut">
              <a:rPr lang="el-GR" smtClean="0"/>
              <a:pPr/>
              <a:t>22/01/2020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FE8252-2444-484E-9710-9C37FB69769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8A3A1-2FD1-4355-9099-EAC73D6F14A3}" type="datetimeFigureOut">
              <a:rPr lang="el-GR" smtClean="0"/>
              <a:pPr/>
              <a:t>22/01/2020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E8252-2444-484E-9710-9C37FB69769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42852"/>
            <a:ext cx="8429684" cy="1214446"/>
          </a:xfrm>
        </p:spPr>
        <p:txBody>
          <a:bodyPr>
            <a:normAutofit/>
          </a:bodyPr>
          <a:lstStyle/>
          <a:p>
            <a:r>
              <a:rPr lang="en-US" sz="3200" b="1" dirty="0" smtClean="0">
                <a:latin typeface="Agency FB" pitchFamily="34" charset="0"/>
              </a:rPr>
              <a:t>THE CREATION OF THE WORLD</a:t>
            </a:r>
            <a:br>
              <a:rPr lang="en-US" sz="3200" b="1" dirty="0" smtClean="0">
                <a:latin typeface="Agency FB" pitchFamily="34" charset="0"/>
              </a:rPr>
            </a:br>
            <a:r>
              <a:rPr lang="en-US" sz="3200" b="1" dirty="0" smtClean="0">
                <a:latin typeface="Agency FB" pitchFamily="34" charset="0"/>
              </a:rPr>
              <a:t>TITANOMACHY</a:t>
            </a:r>
            <a:endParaRPr lang="el-GR" sz="3200" b="1" dirty="0"/>
          </a:p>
        </p:txBody>
      </p:sp>
      <p:pic>
        <p:nvPicPr>
          <p:cNvPr id="11268" name="Picture 4" descr="Peter Paul Rubens 108.jpg"/>
          <p:cNvPicPr>
            <a:picLocks noChangeAspect="1" noChangeArrowheads="1"/>
          </p:cNvPicPr>
          <p:nvPr/>
        </p:nvPicPr>
        <p:blipFill>
          <a:blip r:embed="rId2" cstate="print"/>
          <a:srcRect/>
          <a:stretch>
            <a:fillRect/>
          </a:stretch>
        </p:blipFill>
        <p:spPr bwMode="auto">
          <a:xfrm>
            <a:off x="357158" y="1357298"/>
            <a:ext cx="8429684" cy="526514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500034" y="785794"/>
            <a:ext cx="8229600" cy="1285884"/>
          </a:xfrm>
        </p:spPr>
        <p:txBody>
          <a:bodyPr>
            <a:normAutofit fontScale="90000"/>
          </a:bodyPr>
          <a:lstStyle/>
          <a:p>
            <a:r>
              <a:rPr lang="en-US" sz="2400" dirty="0" smtClean="0"/>
              <a:t>At </a:t>
            </a:r>
            <a:r>
              <a:rPr lang="en-US" sz="2400" dirty="0" err="1" smtClean="0"/>
              <a:t>Titanomachy</a:t>
            </a:r>
            <a:r>
              <a:rPr lang="en-US" sz="2400" dirty="0" smtClean="0"/>
              <a:t> the world was divided into three parts.</a:t>
            </a:r>
            <a:br>
              <a:rPr lang="en-US" sz="2400" dirty="0" smtClean="0"/>
            </a:br>
            <a:r>
              <a:rPr lang="en-US" sz="2400" dirty="0" smtClean="0"/>
              <a:t>Zeus got the sky</a:t>
            </a:r>
            <a:r>
              <a:rPr lang="en-US" sz="2400" dirty="0" smtClean="0"/>
              <a:t>, Poseidon </a:t>
            </a:r>
            <a:r>
              <a:rPr lang="en-US" sz="2400" dirty="0" smtClean="0"/>
              <a:t>the sea and </a:t>
            </a:r>
            <a:r>
              <a:rPr lang="en-US" sz="2400" dirty="0" smtClean="0"/>
              <a:t>Pluto, </a:t>
            </a:r>
            <a:r>
              <a:rPr lang="en-US" sz="2400" dirty="0" smtClean="0"/>
              <a:t>or </a:t>
            </a:r>
            <a:r>
              <a:rPr lang="en-US" sz="2400" dirty="0" smtClean="0"/>
              <a:t>Hades, </a:t>
            </a:r>
            <a:r>
              <a:rPr lang="en-US" sz="2400" dirty="0" smtClean="0"/>
              <a:t>the</a:t>
            </a:r>
            <a:br>
              <a:rPr lang="en-US" sz="2400" dirty="0" smtClean="0"/>
            </a:br>
            <a:r>
              <a:rPr lang="en-US" sz="2400" dirty="0" smtClean="0"/>
              <a:t>underworld. Zeus and his siblings lived on the mountain Olympus.</a:t>
            </a:r>
            <a:endParaRPr lang="el-GR" sz="2400" dirty="0"/>
          </a:p>
        </p:txBody>
      </p:sp>
      <p:pic>
        <p:nvPicPr>
          <p:cNvPr id="22530" name="Picture 2" descr="Σχετική εικόνα"/>
          <p:cNvPicPr>
            <a:picLocks noChangeAspect="1" noChangeArrowheads="1"/>
          </p:cNvPicPr>
          <p:nvPr/>
        </p:nvPicPr>
        <p:blipFill>
          <a:blip r:embed="rId2" cstate="print"/>
          <a:srcRect/>
          <a:stretch>
            <a:fillRect/>
          </a:stretch>
        </p:blipFill>
        <p:spPr bwMode="auto">
          <a:xfrm>
            <a:off x="1259632" y="2492896"/>
            <a:ext cx="6480720" cy="400593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857364"/>
            <a:ext cx="8229600" cy="1143000"/>
          </a:xfrm>
        </p:spPr>
        <p:txBody>
          <a:bodyPr>
            <a:normAutofit/>
          </a:bodyPr>
          <a:lstStyle/>
          <a:p>
            <a:r>
              <a:rPr lang="en-US" sz="3200" dirty="0" smtClean="0">
                <a:solidFill>
                  <a:schemeClr val="bg1"/>
                </a:solidFill>
              </a:rPr>
              <a:t>In the beginning there was chaos…</a:t>
            </a:r>
            <a:endParaRPr lang="el-GR" sz="3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4338" name="Picture 2" descr="Αποτέλεσμα εικόνας για γη"/>
          <p:cNvPicPr>
            <a:picLocks noChangeAspect="1" noChangeArrowheads="1"/>
          </p:cNvPicPr>
          <p:nvPr/>
        </p:nvPicPr>
        <p:blipFill>
          <a:blip r:embed="rId2" cstate="print"/>
          <a:srcRect l="19761" t="10811" r="19761" b="13514"/>
          <a:stretch>
            <a:fillRect/>
          </a:stretch>
        </p:blipFill>
        <p:spPr bwMode="auto">
          <a:xfrm>
            <a:off x="0" y="0"/>
            <a:ext cx="9151009" cy="6858000"/>
          </a:xfrm>
          <a:prstGeom prst="rect">
            <a:avLst/>
          </a:prstGeom>
          <a:noFill/>
        </p:spPr>
      </p:pic>
      <p:sp>
        <p:nvSpPr>
          <p:cNvPr id="2" name="1 - Τίτλος"/>
          <p:cNvSpPr>
            <a:spLocks noGrp="1"/>
          </p:cNvSpPr>
          <p:nvPr>
            <p:ph type="ctrTitle"/>
          </p:nvPr>
        </p:nvSpPr>
        <p:spPr>
          <a:xfrm>
            <a:off x="-2500362" y="142852"/>
            <a:ext cx="7772400" cy="1470025"/>
          </a:xfrm>
        </p:spPr>
        <p:txBody>
          <a:bodyPr>
            <a:normAutofit/>
          </a:bodyPr>
          <a:lstStyle/>
          <a:p>
            <a:r>
              <a:rPr lang="en-US" sz="3600" dirty="0" smtClean="0">
                <a:solidFill>
                  <a:schemeClr val="bg1"/>
                </a:solidFill>
              </a:rPr>
              <a:t>From chaos </a:t>
            </a:r>
            <a:endParaRPr lang="el-GR" sz="3600" dirty="0">
              <a:solidFill>
                <a:schemeClr val="bg1"/>
              </a:solidFill>
            </a:endParaRPr>
          </a:p>
        </p:txBody>
      </p:sp>
      <p:sp>
        <p:nvSpPr>
          <p:cNvPr id="5" name="4 - Υπότιτλος"/>
          <p:cNvSpPr>
            <a:spLocks noGrp="1"/>
          </p:cNvSpPr>
          <p:nvPr>
            <p:ph type="subTitle" idx="1"/>
          </p:nvPr>
        </p:nvSpPr>
        <p:spPr>
          <a:xfrm>
            <a:off x="4000496" y="5105400"/>
            <a:ext cx="6400800" cy="1752600"/>
          </a:xfrm>
        </p:spPr>
        <p:txBody>
          <a:bodyPr/>
          <a:lstStyle/>
          <a:p>
            <a:endParaRPr lang="en-US" dirty="0" smtClean="0"/>
          </a:p>
          <a:p>
            <a:r>
              <a:rPr lang="en-US" dirty="0" smtClean="0">
                <a:solidFill>
                  <a:schemeClr val="bg1"/>
                </a:solidFill>
              </a:rPr>
              <a:t>the Earth  was born</a:t>
            </a:r>
            <a:endParaRPr lang="el-G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n-US" sz="2400" dirty="0" smtClean="0"/>
              <a:t>The Earth gave birth to the mountains, the sea and Uranus </a:t>
            </a:r>
            <a:br>
              <a:rPr lang="en-US" sz="2400" dirty="0" smtClean="0"/>
            </a:br>
            <a:r>
              <a:rPr lang="en-US" sz="2400" dirty="0" smtClean="0"/>
              <a:t>who was the first</a:t>
            </a:r>
            <a:r>
              <a:rPr lang="el-GR" sz="2400" dirty="0" smtClean="0"/>
              <a:t> </a:t>
            </a:r>
            <a:r>
              <a:rPr lang="en-US" sz="2400" dirty="0" smtClean="0"/>
              <a:t>god</a:t>
            </a:r>
            <a:endParaRPr lang="el-GR" sz="2400" dirty="0"/>
          </a:p>
        </p:txBody>
      </p:sp>
      <p:pic>
        <p:nvPicPr>
          <p:cNvPr id="16386" name="Picture 2" descr="Αποτέλεσμα εικόνας για ολυμπος"/>
          <p:cNvPicPr>
            <a:picLocks noChangeAspect="1" noChangeArrowheads="1"/>
          </p:cNvPicPr>
          <p:nvPr/>
        </p:nvPicPr>
        <p:blipFill>
          <a:blip r:embed="rId2" cstate="print"/>
          <a:srcRect/>
          <a:stretch>
            <a:fillRect/>
          </a:stretch>
        </p:blipFill>
        <p:spPr bwMode="auto">
          <a:xfrm>
            <a:off x="142844" y="1428736"/>
            <a:ext cx="4286280" cy="2637710"/>
          </a:xfrm>
          <a:prstGeom prst="rect">
            <a:avLst/>
          </a:prstGeom>
          <a:noFill/>
        </p:spPr>
      </p:pic>
      <p:pic>
        <p:nvPicPr>
          <p:cNvPr id="16388" name="Picture 4" descr="Σχετική εικόνα"/>
          <p:cNvPicPr>
            <a:picLocks noChangeAspect="1" noChangeArrowheads="1"/>
          </p:cNvPicPr>
          <p:nvPr/>
        </p:nvPicPr>
        <p:blipFill>
          <a:blip r:embed="rId3" cstate="print"/>
          <a:srcRect/>
          <a:stretch>
            <a:fillRect/>
          </a:stretch>
        </p:blipFill>
        <p:spPr bwMode="auto">
          <a:xfrm>
            <a:off x="4786314" y="1428736"/>
            <a:ext cx="4128736" cy="2714644"/>
          </a:xfrm>
          <a:prstGeom prst="rect">
            <a:avLst/>
          </a:prstGeom>
          <a:noFill/>
        </p:spPr>
      </p:pic>
      <p:pic>
        <p:nvPicPr>
          <p:cNvPr id="16390" name="Picture 6" descr="Αποτέλεσμα εικόνας για ουρανος"/>
          <p:cNvPicPr>
            <a:picLocks noChangeAspect="1" noChangeArrowheads="1"/>
          </p:cNvPicPr>
          <p:nvPr/>
        </p:nvPicPr>
        <p:blipFill>
          <a:blip r:embed="rId4" cstate="print"/>
          <a:srcRect/>
          <a:stretch>
            <a:fillRect/>
          </a:stretch>
        </p:blipFill>
        <p:spPr bwMode="auto">
          <a:xfrm>
            <a:off x="2357422" y="4405306"/>
            <a:ext cx="3429024" cy="22860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Αποτέλεσμα εικόνας για τιτανες μυθολογια"/>
          <p:cNvPicPr>
            <a:picLocks noChangeAspect="1" noChangeArrowheads="1"/>
          </p:cNvPicPr>
          <p:nvPr/>
        </p:nvPicPr>
        <p:blipFill>
          <a:blip r:embed="rId2" cstate="print"/>
          <a:srcRect/>
          <a:stretch>
            <a:fillRect/>
          </a:stretch>
        </p:blipFill>
        <p:spPr bwMode="auto">
          <a:xfrm>
            <a:off x="214282" y="1312702"/>
            <a:ext cx="8643998" cy="5393856"/>
          </a:xfrm>
          <a:prstGeom prst="rect">
            <a:avLst/>
          </a:prstGeom>
          <a:noFill/>
        </p:spPr>
      </p:pic>
      <p:sp>
        <p:nvSpPr>
          <p:cNvPr id="2" name="1 - Τίτλος"/>
          <p:cNvSpPr>
            <a:spLocks noGrp="1"/>
          </p:cNvSpPr>
          <p:nvPr>
            <p:ph type="title"/>
          </p:nvPr>
        </p:nvSpPr>
        <p:spPr/>
        <p:txBody>
          <a:bodyPr>
            <a:normAutofit/>
          </a:bodyPr>
          <a:lstStyle/>
          <a:p>
            <a:r>
              <a:rPr lang="en-US" sz="2400" dirty="0" smtClean="0"/>
              <a:t>Uranus and Earth gave birth to 13 children, the</a:t>
            </a:r>
            <a:br>
              <a:rPr lang="en-US" sz="2400" dirty="0" smtClean="0"/>
            </a:br>
            <a:r>
              <a:rPr lang="en-US" sz="2400" dirty="0" smtClean="0"/>
              <a:t>Titans.</a:t>
            </a:r>
            <a:endParaRPr lang="el-G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4 - Τίτλος"/>
          <p:cNvSpPr>
            <a:spLocks noGrp="1"/>
          </p:cNvSpPr>
          <p:nvPr>
            <p:ph type="ctrTitle"/>
          </p:nvPr>
        </p:nvSpPr>
        <p:spPr>
          <a:xfrm>
            <a:off x="2214546" y="3429000"/>
            <a:ext cx="6772268" cy="1714512"/>
          </a:xfrm>
        </p:spPr>
        <p:txBody>
          <a:bodyPr>
            <a:normAutofit/>
          </a:bodyPr>
          <a:lstStyle/>
          <a:p>
            <a:r>
              <a:rPr lang="en-US" sz="2800" dirty="0" smtClean="0"/>
              <a:t>But his youngest </a:t>
            </a:r>
            <a:r>
              <a:rPr lang="en-US" sz="2800" dirty="0" smtClean="0"/>
              <a:t>child, </a:t>
            </a:r>
            <a:r>
              <a:rPr lang="en-US" sz="2800" dirty="0" err="1" smtClean="0"/>
              <a:t>Cronus</a:t>
            </a:r>
            <a:r>
              <a:rPr lang="en-US" sz="2800" dirty="0" smtClean="0"/>
              <a:t>, </a:t>
            </a:r>
            <a:r>
              <a:rPr lang="en-US" sz="2800" dirty="0" smtClean="0"/>
              <a:t>escaped</a:t>
            </a:r>
            <a:br>
              <a:rPr lang="en-US" sz="2800" dirty="0" smtClean="0"/>
            </a:br>
            <a:r>
              <a:rPr lang="en-US" sz="2800" dirty="0" smtClean="0"/>
              <a:t>with the help of his mother and </a:t>
            </a:r>
            <a:br>
              <a:rPr lang="en-US" sz="2800" dirty="0" smtClean="0"/>
            </a:br>
            <a:r>
              <a:rPr lang="en-US" sz="2800" dirty="0" smtClean="0"/>
              <a:t>took the throne from him.</a:t>
            </a:r>
            <a:endParaRPr lang="el-GR" sz="2800" dirty="0"/>
          </a:p>
        </p:txBody>
      </p:sp>
      <p:sp>
        <p:nvSpPr>
          <p:cNvPr id="4" name="3 - Υπότιτλος"/>
          <p:cNvSpPr>
            <a:spLocks noGrp="1"/>
          </p:cNvSpPr>
          <p:nvPr>
            <p:ph type="subTitle" idx="1"/>
          </p:nvPr>
        </p:nvSpPr>
        <p:spPr>
          <a:xfrm>
            <a:off x="500034" y="785794"/>
            <a:ext cx="6143668" cy="2214578"/>
          </a:xfrm>
        </p:spPr>
        <p:txBody>
          <a:bodyPr>
            <a:normAutofit fontScale="92500" lnSpcReduction="10000"/>
          </a:bodyPr>
          <a:lstStyle/>
          <a:p>
            <a:r>
              <a:rPr lang="en-US" sz="2800" dirty="0" smtClean="0">
                <a:solidFill>
                  <a:schemeClr val="tx1"/>
                </a:solidFill>
              </a:rPr>
              <a:t>However, </a:t>
            </a:r>
            <a:r>
              <a:rPr lang="en-US" sz="2800" dirty="0" smtClean="0">
                <a:solidFill>
                  <a:schemeClr val="tx1"/>
                </a:solidFill>
              </a:rPr>
              <a:t>Uranus feared that one day,</a:t>
            </a:r>
          </a:p>
          <a:p>
            <a:r>
              <a:rPr lang="en-US" sz="2800" dirty="0" smtClean="0">
                <a:solidFill>
                  <a:schemeClr val="tx1"/>
                </a:solidFill>
              </a:rPr>
              <a:t>one of his children would take the </a:t>
            </a:r>
          </a:p>
          <a:p>
            <a:r>
              <a:rPr lang="en-US" sz="2800" dirty="0" smtClean="0">
                <a:solidFill>
                  <a:schemeClr val="tx1"/>
                </a:solidFill>
              </a:rPr>
              <a:t>throne from him. In order none of </a:t>
            </a:r>
          </a:p>
          <a:p>
            <a:r>
              <a:rPr lang="en-US" sz="2800" dirty="0">
                <a:solidFill>
                  <a:schemeClr val="tx1"/>
                </a:solidFill>
              </a:rPr>
              <a:t>h</a:t>
            </a:r>
            <a:r>
              <a:rPr lang="en-US" sz="2800" dirty="0" smtClean="0">
                <a:solidFill>
                  <a:schemeClr val="tx1"/>
                </a:solidFill>
              </a:rPr>
              <a:t>is children to take the throne, he</a:t>
            </a:r>
          </a:p>
          <a:p>
            <a:r>
              <a:rPr lang="en-US" sz="2800" dirty="0">
                <a:solidFill>
                  <a:schemeClr val="tx1"/>
                </a:solidFill>
              </a:rPr>
              <a:t>t</a:t>
            </a:r>
            <a:r>
              <a:rPr lang="en-US" sz="2800" dirty="0" smtClean="0">
                <a:solidFill>
                  <a:schemeClr val="tx1"/>
                </a:solidFill>
              </a:rPr>
              <a:t>hrew them in a deep cave.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3 - Τίτλος"/>
          <p:cNvSpPr>
            <a:spLocks noGrp="1"/>
          </p:cNvSpPr>
          <p:nvPr>
            <p:ph type="ctrTitle"/>
          </p:nvPr>
        </p:nvSpPr>
        <p:spPr>
          <a:xfrm>
            <a:off x="928662" y="785794"/>
            <a:ext cx="7286676" cy="1470025"/>
          </a:xfrm>
        </p:spPr>
        <p:txBody>
          <a:bodyPr>
            <a:normAutofit fontScale="90000"/>
          </a:bodyPr>
          <a:lstStyle/>
          <a:p>
            <a:r>
              <a:rPr lang="en-US" sz="2400" dirty="0" smtClean="0"/>
              <a:t> </a:t>
            </a:r>
            <a:r>
              <a:rPr lang="en-US" sz="2400" dirty="0" err="1" smtClean="0"/>
              <a:t>Cronus</a:t>
            </a:r>
            <a:r>
              <a:rPr lang="en-US" sz="2400" dirty="0" smtClean="0"/>
              <a:t> had the same fear as his father, he feared that </a:t>
            </a:r>
            <a:br>
              <a:rPr lang="en-US" sz="2400" dirty="0" smtClean="0"/>
            </a:br>
            <a:r>
              <a:rPr lang="en-US" sz="2400" dirty="0" smtClean="0"/>
              <a:t>his children would do the same thing as he did </a:t>
            </a:r>
            <a:r>
              <a:rPr lang="en-US" sz="2400" dirty="0" smtClean="0"/>
              <a:t>to </a:t>
            </a:r>
            <a:r>
              <a:rPr lang="en-US" sz="2400" dirty="0" smtClean="0"/>
              <a:t>his father.</a:t>
            </a:r>
            <a:br>
              <a:rPr lang="en-US" sz="2400" dirty="0" smtClean="0"/>
            </a:br>
            <a:r>
              <a:rPr lang="en-US" sz="2400" dirty="0" smtClean="0"/>
              <a:t>So when his wife Rhea was giving birth to a child, </a:t>
            </a:r>
            <a:r>
              <a:rPr lang="en-US" sz="2400" dirty="0" err="1" smtClean="0"/>
              <a:t>Cronus</a:t>
            </a:r>
            <a:r>
              <a:rPr lang="en-US" sz="2400" dirty="0" smtClean="0"/>
              <a:t>   </a:t>
            </a:r>
            <a:br>
              <a:rPr lang="en-US" sz="2400" dirty="0" smtClean="0"/>
            </a:br>
            <a:r>
              <a:rPr lang="en-US" sz="2400" dirty="0" smtClean="0"/>
              <a:t>devoured it.</a:t>
            </a:r>
            <a:endParaRPr lang="el-GR" sz="2400" dirty="0"/>
          </a:p>
        </p:txBody>
      </p:sp>
      <p:sp>
        <p:nvSpPr>
          <p:cNvPr id="5" name="4 - Υπότιτλος"/>
          <p:cNvSpPr>
            <a:spLocks noGrp="1"/>
          </p:cNvSpPr>
          <p:nvPr>
            <p:ph type="subTitle" idx="1"/>
          </p:nvPr>
        </p:nvSpPr>
        <p:spPr>
          <a:xfrm>
            <a:off x="1285852" y="2500306"/>
            <a:ext cx="6400800" cy="1752600"/>
          </a:xfrm>
        </p:spPr>
        <p:txBody>
          <a:bodyPr>
            <a:normAutofit/>
          </a:bodyPr>
          <a:lstStyle/>
          <a:p>
            <a:r>
              <a:rPr lang="en-US" sz="2400" dirty="0" smtClean="0">
                <a:solidFill>
                  <a:schemeClr val="tx1"/>
                </a:solidFill>
              </a:rPr>
              <a:t>But one day Rhea tried to save her sixth child.</a:t>
            </a:r>
          </a:p>
          <a:p>
            <a:r>
              <a:rPr lang="en-US" sz="2400" dirty="0" smtClean="0">
                <a:solidFill>
                  <a:schemeClr val="tx1"/>
                </a:solidFill>
              </a:rPr>
              <a:t>His name was </a:t>
            </a:r>
            <a:r>
              <a:rPr lang="en-US" sz="2400" dirty="0" err="1" smtClean="0">
                <a:solidFill>
                  <a:schemeClr val="tx1"/>
                </a:solidFill>
              </a:rPr>
              <a:t>Zeus.Rhea</a:t>
            </a:r>
            <a:r>
              <a:rPr lang="en-US" sz="2400" dirty="0" smtClean="0">
                <a:solidFill>
                  <a:schemeClr val="tx1"/>
                </a:solidFill>
              </a:rPr>
              <a:t> </a:t>
            </a:r>
            <a:r>
              <a:rPr lang="en-US" sz="2400" dirty="0" smtClean="0">
                <a:solidFill>
                  <a:schemeClr val="tx1"/>
                </a:solidFill>
              </a:rPr>
              <a:t>,in </a:t>
            </a:r>
            <a:r>
              <a:rPr lang="en-US" sz="2400" dirty="0" smtClean="0">
                <a:solidFill>
                  <a:schemeClr val="tx1"/>
                </a:solidFill>
              </a:rPr>
              <a:t>order to save her </a:t>
            </a:r>
            <a:r>
              <a:rPr lang="en-US" sz="2400" dirty="0" smtClean="0">
                <a:solidFill>
                  <a:schemeClr val="tx1"/>
                </a:solidFill>
              </a:rPr>
              <a:t>child, </a:t>
            </a:r>
            <a:endParaRPr lang="en-US" sz="2400" dirty="0" smtClean="0">
              <a:solidFill>
                <a:schemeClr val="tx1"/>
              </a:solidFill>
            </a:endParaRPr>
          </a:p>
          <a:p>
            <a:r>
              <a:rPr lang="en-US" sz="2400" dirty="0" smtClean="0">
                <a:solidFill>
                  <a:schemeClr val="tx1"/>
                </a:solidFill>
              </a:rPr>
              <a:t>gave </a:t>
            </a:r>
            <a:r>
              <a:rPr lang="en-US" sz="2400" dirty="0" err="1" smtClean="0">
                <a:solidFill>
                  <a:schemeClr val="tx1"/>
                </a:solidFill>
              </a:rPr>
              <a:t>Cronus</a:t>
            </a:r>
            <a:r>
              <a:rPr lang="en-US" sz="2400" dirty="0" smtClean="0">
                <a:solidFill>
                  <a:schemeClr val="tx1"/>
                </a:solidFill>
              </a:rPr>
              <a:t> a stone </a:t>
            </a:r>
            <a:r>
              <a:rPr lang="en-US" sz="2400" dirty="0" smtClean="0">
                <a:solidFill>
                  <a:schemeClr val="tx1"/>
                </a:solidFill>
              </a:rPr>
              <a:t>to </a:t>
            </a:r>
            <a:r>
              <a:rPr lang="en-US" sz="2400" dirty="0" smtClean="0">
                <a:solidFill>
                  <a:schemeClr val="tx1"/>
                </a:solidFill>
              </a:rPr>
              <a:t>eat.</a:t>
            </a:r>
            <a:endParaRPr lang="el-GR" sz="2400" dirty="0">
              <a:solidFill>
                <a:schemeClr val="tx1"/>
              </a:solidFill>
            </a:endParaRPr>
          </a:p>
        </p:txBody>
      </p:sp>
      <p:pic>
        <p:nvPicPr>
          <p:cNvPr id="19458" name="Picture 2" descr="Αποτέλεσμα εικόνας για ρεα και κρονος"/>
          <p:cNvPicPr>
            <a:picLocks noChangeAspect="1" noChangeArrowheads="1"/>
          </p:cNvPicPr>
          <p:nvPr/>
        </p:nvPicPr>
        <p:blipFill>
          <a:blip r:embed="rId2" cstate="print"/>
          <a:srcRect/>
          <a:stretch>
            <a:fillRect/>
          </a:stretch>
        </p:blipFill>
        <p:spPr bwMode="auto">
          <a:xfrm>
            <a:off x="6228184" y="3933056"/>
            <a:ext cx="2649196" cy="25649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285728"/>
            <a:ext cx="7772400" cy="1470025"/>
          </a:xfrm>
        </p:spPr>
        <p:txBody>
          <a:bodyPr>
            <a:normAutofit/>
          </a:bodyPr>
          <a:lstStyle/>
          <a:p>
            <a:r>
              <a:rPr lang="en-US" sz="2400" dirty="0" smtClean="0"/>
              <a:t>Zeus was brought up by the nymphs and a goat in a cave </a:t>
            </a:r>
            <a:br>
              <a:rPr lang="en-US" sz="2400" dirty="0" smtClean="0"/>
            </a:br>
            <a:r>
              <a:rPr lang="en-US" sz="2400" dirty="0" smtClean="0"/>
              <a:t>on a mountain  in Crete.</a:t>
            </a:r>
            <a:endParaRPr lang="el-GR" sz="2400" dirty="0"/>
          </a:p>
        </p:txBody>
      </p:sp>
      <p:sp>
        <p:nvSpPr>
          <p:cNvPr id="7" name="6 - Ορθογώνιο"/>
          <p:cNvSpPr/>
          <p:nvPr/>
        </p:nvSpPr>
        <p:spPr>
          <a:xfrm>
            <a:off x="3000364" y="3214686"/>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CRONUS+RHEA</a:t>
            </a:r>
            <a:endParaRPr lang="el-GR" sz="3200" dirty="0">
              <a:solidFill>
                <a:schemeClr val="tx1"/>
              </a:solidFill>
            </a:endParaRPr>
          </a:p>
        </p:txBody>
      </p:sp>
      <p:sp>
        <p:nvSpPr>
          <p:cNvPr id="4" name="3 - Υπότιτλος"/>
          <p:cNvSpPr>
            <a:spLocks noGrp="1"/>
          </p:cNvSpPr>
          <p:nvPr>
            <p:ph type="subTitle" idx="1"/>
          </p:nvPr>
        </p:nvSpPr>
        <p:spPr>
          <a:xfrm>
            <a:off x="1285852" y="1571612"/>
            <a:ext cx="6400800" cy="1752600"/>
          </a:xfrm>
        </p:spPr>
        <p:txBody>
          <a:bodyPr>
            <a:normAutofit/>
          </a:bodyPr>
          <a:lstStyle/>
          <a:p>
            <a:r>
              <a:rPr lang="en-US" sz="2400" dirty="0" smtClean="0">
                <a:solidFill>
                  <a:schemeClr val="tx1"/>
                </a:solidFill>
              </a:rPr>
              <a:t>When Zeus grew </a:t>
            </a:r>
            <a:r>
              <a:rPr lang="en-US" sz="2400" dirty="0" smtClean="0">
                <a:solidFill>
                  <a:schemeClr val="tx1"/>
                </a:solidFill>
              </a:rPr>
              <a:t>up, </a:t>
            </a:r>
            <a:r>
              <a:rPr lang="en-US" sz="2400" dirty="0" smtClean="0">
                <a:solidFill>
                  <a:schemeClr val="tx1"/>
                </a:solidFill>
              </a:rPr>
              <a:t>he returned back to save his </a:t>
            </a:r>
          </a:p>
          <a:p>
            <a:r>
              <a:rPr lang="en-US" sz="2400" dirty="0">
                <a:solidFill>
                  <a:schemeClr val="tx1"/>
                </a:solidFill>
              </a:rPr>
              <a:t>s</a:t>
            </a:r>
            <a:r>
              <a:rPr lang="en-US" sz="2400" dirty="0" smtClean="0">
                <a:solidFill>
                  <a:schemeClr val="tx1"/>
                </a:solidFill>
              </a:rPr>
              <a:t>iblings. With his brothers’ and sisters’ help </a:t>
            </a:r>
          </a:p>
          <a:p>
            <a:r>
              <a:rPr lang="en-US" sz="2400" dirty="0">
                <a:solidFill>
                  <a:schemeClr val="tx1"/>
                </a:solidFill>
              </a:rPr>
              <a:t>h</a:t>
            </a:r>
            <a:r>
              <a:rPr lang="en-US" sz="2400" dirty="0" smtClean="0">
                <a:solidFill>
                  <a:schemeClr val="tx1"/>
                </a:solidFill>
              </a:rPr>
              <a:t>e managed to take the throne from his father.</a:t>
            </a:r>
          </a:p>
        </p:txBody>
      </p:sp>
      <p:pic>
        <p:nvPicPr>
          <p:cNvPr id="18434" name="Picture 2" descr="Αποτέλεσμα εικόνας για hera"/>
          <p:cNvPicPr>
            <a:picLocks noChangeAspect="1" noChangeArrowheads="1"/>
          </p:cNvPicPr>
          <p:nvPr/>
        </p:nvPicPr>
        <p:blipFill>
          <a:blip r:embed="rId2" cstate="print"/>
          <a:srcRect/>
          <a:stretch>
            <a:fillRect/>
          </a:stretch>
        </p:blipFill>
        <p:spPr bwMode="auto">
          <a:xfrm>
            <a:off x="357158" y="4000504"/>
            <a:ext cx="1428760" cy="2352171"/>
          </a:xfrm>
          <a:prstGeom prst="rect">
            <a:avLst/>
          </a:prstGeom>
          <a:noFill/>
        </p:spPr>
      </p:pic>
      <p:sp>
        <p:nvSpPr>
          <p:cNvPr id="9" name="8 - Ορθογώνιο"/>
          <p:cNvSpPr/>
          <p:nvPr/>
        </p:nvSpPr>
        <p:spPr>
          <a:xfrm>
            <a:off x="357158" y="6429396"/>
            <a:ext cx="142876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Hera</a:t>
            </a:r>
            <a:endParaRPr lang="el-GR" dirty="0"/>
          </a:p>
        </p:txBody>
      </p:sp>
      <p:pic>
        <p:nvPicPr>
          <p:cNvPr id="18436" name="Picture 4" descr="Αποτέλεσμα εικόνας για hestia"/>
          <p:cNvPicPr>
            <a:picLocks noChangeAspect="1" noChangeArrowheads="1"/>
          </p:cNvPicPr>
          <p:nvPr/>
        </p:nvPicPr>
        <p:blipFill>
          <a:blip r:embed="rId3" cstate="print"/>
          <a:srcRect/>
          <a:stretch>
            <a:fillRect/>
          </a:stretch>
        </p:blipFill>
        <p:spPr bwMode="auto">
          <a:xfrm>
            <a:off x="2000232" y="4071942"/>
            <a:ext cx="1143008" cy="2280544"/>
          </a:xfrm>
          <a:prstGeom prst="rect">
            <a:avLst/>
          </a:prstGeom>
          <a:noFill/>
        </p:spPr>
      </p:pic>
      <p:sp>
        <p:nvSpPr>
          <p:cNvPr id="11" name="10 - Ορθογώνιο"/>
          <p:cNvSpPr/>
          <p:nvPr/>
        </p:nvSpPr>
        <p:spPr>
          <a:xfrm>
            <a:off x="2000232" y="6429396"/>
            <a:ext cx="114300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Hestia</a:t>
            </a:r>
            <a:endParaRPr lang="el-GR" dirty="0"/>
          </a:p>
        </p:txBody>
      </p:sp>
      <p:pic>
        <p:nvPicPr>
          <p:cNvPr id="18438" name="Picture 6" descr="Αποτέλεσμα εικόνας για demetra greek mythology"/>
          <p:cNvPicPr>
            <a:picLocks noChangeAspect="1" noChangeArrowheads="1"/>
          </p:cNvPicPr>
          <p:nvPr/>
        </p:nvPicPr>
        <p:blipFill>
          <a:blip r:embed="rId4" cstate="print"/>
          <a:srcRect/>
          <a:stretch>
            <a:fillRect/>
          </a:stretch>
        </p:blipFill>
        <p:spPr bwMode="auto">
          <a:xfrm>
            <a:off x="3286116" y="4071942"/>
            <a:ext cx="1071570" cy="2286016"/>
          </a:xfrm>
          <a:prstGeom prst="rect">
            <a:avLst/>
          </a:prstGeom>
          <a:noFill/>
        </p:spPr>
      </p:pic>
      <p:sp>
        <p:nvSpPr>
          <p:cNvPr id="13" name="12 - Ορθογώνιο"/>
          <p:cNvSpPr/>
          <p:nvPr/>
        </p:nvSpPr>
        <p:spPr>
          <a:xfrm>
            <a:off x="3286116" y="6429396"/>
            <a:ext cx="107157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Demeter</a:t>
            </a:r>
            <a:endParaRPr lang="el-GR" dirty="0"/>
          </a:p>
        </p:txBody>
      </p:sp>
      <p:pic>
        <p:nvPicPr>
          <p:cNvPr id="18440" name="Picture 8" descr="Αποτέλεσμα εικόνας για pluto mythology"/>
          <p:cNvPicPr>
            <a:picLocks noChangeAspect="1" noChangeArrowheads="1"/>
          </p:cNvPicPr>
          <p:nvPr/>
        </p:nvPicPr>
        <p:blipFill>
          <a:blip r:embed="rId5" cstate="print"/>
          <a:srcRect/>
          <a:stretch>
            <a:fillRect/>
          </a:stretch>
        </p:blipFill>
        <p:spPr bwMode="auto">
          <a:xfrm>
            <a:off x="4500562" y="4214818"/>
            <a:ext cx="1336582" cy="2071702"/>
          </a:xfrm>
          <a:prstGeom prst="rect">
            <a:avLst/>
          </a:prstGeom>
          <a:noFill/>
        </p:spPr>
      </p:pic>
      <p:sp>
        <p:nvSpPr>
          <p:cNvPr id="15" name="14 - Ορθογώνιο"/>
          <p:cNvSpPr/>
          <p:nvPr/>
        </p:nvSpPr>
        <p:spPr>
          <a:xfrm>
            <a:off x="4500562" y="6429396"/>
            <a:ext cx="128588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Pluto</a:t>
            </a:r>
            <a:endParaRPr lang="el-GR" dirty="0"/>
          </a:p>
        </p:txBody>
      </p:sp>
      <p:pic>
        <p:nvPicPr>
          <p:cNvPr id="18444" name="Picture 12" descr="Αποτέλεσμα εικόνας για poseidon mythology"/>
          <p:cNvPicPr>
            <a:picLocks noChangeAspect="1" noChangeArrowheads="1"/>
          </p:cNvPicPr>
          <p:nvPr/>
        </p:nvPicPr>
        <p:blipFill>
          <a:blip r:embed="rId6" cstate="print"/>
          <a:srcRect l="10838" t="5363" r="9171" b="4597"/>
          <a:stretch>
            <a:fillRect/>
          </a:stretch>
        </p:blipFill>
        <p:spPr bwMode="auto">
          <a:xfrm>
            <a:off x="5929323" y="4214818"/>
            <a:ext cx="1357322" cy="2059912"/>
          </a:xfrm>
          <a:prstGeom prst="rect">
            <a:avLst/>
          </a:prstGeom>
          <a:noFill/>
        </p:spPr>
      </p:pic>
      <p:sp>
        <p:nvSpPr>
          <p:cNvPr id="18" name="17 - Ορθογώνιο"/>
          <p:cNvSpPr/>
          <p:nvPr/>
        </p:nvSpPr>
        <p:spPr>
          <a:xfrm>
            <a:off x="5929322" y="6429396"/>
            <a:ext cx="135732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Poseidon</a:t>
            </a:r>
            <a:endParaRPr lang="el-GR" dirty="0"/>
          </a:p>
        </p:txBody>
      </p:sp>
      <p:pic>
        <p:nvPicPr>
          <p:cNvPr id="18448" name="Picture 16" descr="Αποτέλεσμα εικόνας για ZEUS mythology"/>
          <p:cNvPicPr>
            <a:picLocks noChangeAspect="1" noChangeArrowheads="1"/>
          </p:cNvPicPr>
          <p:nvPr/>
        </p:nvPicPr>
        <p:blipFill>
          <a:blip r:embed="rId7" cstate="print"/>
          <a:srcRect l="12342" t="18171" r="19747" b="8177"/>
          <a:stretch>
            <a:fillRect/>
          </a:stretch>
        </p:blipFill>
        <p:spPr bwMode="auto">
          <a:xfrm>
            <a:off x="7429520" y="4143380"/>
            <a:ext cx="1520550" cy="2143140"/>
          </a:xfrm>
          <a:prstGeom prst="rect">
            <a:avLst/>
          </a:prstGeom>
          <a:noFill/>
        </p:spPr>
      </p:pic>
      <p:sp>
        <p:nvSpPr>
          <p:cNvPr id="21" name="20 - Ορθογώνιο"/>
          <p:cNvSpPr/>
          <p:nvPr/>
        </p:nvSpPr>
        <p:spPr>
          <a:xfrm>
            <a:off x="7572396" y="6429396"/>
            <a:ext cx="121444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Zeus</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500042"/>
            <a:ext cx="7817522" cy="1632814"/>
          </a:xfrm>
        </p:spPr>
        <p:txBody>
          <a:bodyPr>
            <a:normAutofit fontScale="90000"/>
          </a:bodyPr>
          <a:lstStyle/>
          <a:p>
            <a:r>
              <a:rPr lang="en-US" sz="2400" dirty="0" smtClean="0"/>
              <a:t>Then a great war began between </a:t>
            </a:r>
            <a:r>
              <a:rPr lang="en-US" sz="2400" dirty="0" err="1" smtClean="0"/>
              <a:t>Cronus</a:t>
            </a:r>
            <a:r>
              <a:rPr lang="en-US" sz="2400" dirty="0" smtClean="0"/>
              <a:t> and Zeus </a:t>
            </a:r>
            <a:br>
              <a:rPr lang="en-US" sz="2400" dirty="0" smtClean="0"/>
            </a:br>
            <a:r>
              <a:rPr lang="en-US" sz="2400" dirty="0" smtClean="0"/>
              <a:t>that lasted for 10 years. </a:t>
            </a:r>
            <a:r>
              <a:rPr lang="en-US" sz="2400" dirty="0" err="1" smtClean="0"/>
              <a:t>Cronus</a:t>
            </a:r>
            <a:r>
              <a:rPr lang="en-US" sz="2400" dirty="0" smtClean="0"/>
              <a:t> </a:t>
            </a:r>
            <a:r>
              <a:rPr lang="en-US" sz="2400" dirty="0" smtClean="0"/>
              <a:t>had </a:t>
            </a:r>
            <a:r>
              <a:rPr lang="en-US" sz="2400" dirty="0" smtClean="0"/>
              <a:t>the </a:t>
            </a:r>
            <a:br>
              <a:rPr lang="en-US" sz="2400" dirty="0" smtClean="0"/>
            </a:br>
            <a:r>
              <a:rPr lang="en-US" sz="2400" dirty="0" smtClean="0"/>
              <a:t>Titans </a:t>
            </a:r>
            <a:r>
              <a:rPr lang="en-US" sz="2400" dirty="0" smtClean="0"/>
              <a:t> on his side, while Zeus was supported by </a:t>
            </a:r>
            <a:r>
              <a:rPr lang="en-US" sz="2400" dirty="0" smtClean="0"/>
              <a:t>his siblings</a:t>
            </a:r>
            <a:r>
              <a:rPr lang="en-US" sz="2400" dirty="0"/>
              <a:t> </a:t>
            </a:r>
            <a:r>
              <a:rPr lang="en-US" sz="2400" dirty="0" smtClean="0"/>
              <a:t>and three giants who had 100</a:t>
            </a:r>
            <a:br>
              <a:rPr lang="en-US" sz="2400" dirty="0" smtClean="0"/>
            </a:br>
            <a:r>
              <a:rPr lang="en-US" sz="2400" dirty="0" smtClean="0"/>
              <a:t>hands each.</a:t>
            </a:r>
            <a:endParaRPr lang="el-GR" sz="2400" dirty="0"/>
          </a:p>
        </p:txBody>
      </p:sp>
      <p:sp>
        <p:nvSpPr>
          <p:cNvPr id="5" name="4 - Υπότιτλος"/>
          <p:cNvSpPr>
            <a:spLocks noGrp="1"/>
          </p:cNvSpPr>
          <p:nvPr>
            <p:ph type="subTitle" idx="1"/>
          </p:nvPr>
        </p:nvSpPr>
        <p:spPr>
          <a:xfrm>
            <a:off x="1428728" y="2214554"/>
            <a:ext cx="6400800" cy="1752600"/>
          </a:xfrm>
        </p:spPr>
        <p:txBody>
          <a:bodyPr>
            <a:normAutofit/>
          </a:bodyPr>
          <a:lstStyle/>
          <a:p>
            <a:r>
              <a:rPr lang="en-US" sz="2400" dirty="0" smtClean="0">
                <a:solidFill>
                  <a:schemeClr val="tx1"/>
                </a:solidFill>
              </a:rPr>
              <a:t>This battle is known as </a:t>
            </a:r>
            <a:r>
              <a:rPr lang="en-US" sz="2400" dirty="0" err="1" smtClean="0">
                <a:solidFill>
                  <a:schemeClr val="tx1"/>
                </a:solidFill>
              </a:rPr>
              <a:t>Titanomachy</a:t>
            </a:r>
            <a:r>
              <a:rPr lang="en-US" sz="2400" dirty="0" smtClean="0">
                <a:solidFill>
                  <a:schemeClr val="tx1"/>
                </a:solidFill>
              </a:rPr>
              <a:t>.</a:t>
            </a:r>
          </a:p>
          <a:p>
            <a:endParaRPr lang="el-GR" sz="2400" dirty="0">
              <a:solidFill>
                <a:schemeClr val="tx1"/>
              </a:solidFill>
            </a:endParaRPr>
          </a:p>
        </p:txBody>
      </p:sp>
      <p:pic>
        <p:nvPicPr>
          <p:cNvPr id="21510" name="Picture 6" descr="Σχετική εικόνα"/>
          <p:cNvPicPr>
            <a:picLocks noChangeAspect="1" noChangeArrowheads="1"/>
          </p:cNvPicPr>
          <p:nvPr/>
        </p:nvPicPr>
        <p:blipFill>
          <a:blip r:embed="rId2" cstate="print"/>
          <a:srcRect l="2126" t="14882" r="3780"/>
          <a:stretch>
            <a:fillRect/>
          </a:stretch>
        </p:blipFill>
        <p:spPr bwMode="auto">
          <a:xfrm>
            <a:off x="1571604" y="3071810"/>
            <a:ext cx="5786478" cy="3489696"/>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206</Words>
  <Application>Microsoft Office PowerPoint</Application>
  <PresentationFormat>Προβολή στην οθόνη (4:3)</PresentationFormat>
  <Paragraphs>31</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THE CREATION OF THE WORLD TITANOMACHY</vt:lpstr>
      <vt:lpstr>In the beginning there was chaos…</vt:lpstr>
      <vt:lpstr>From chaos </vt:lpstr>
      <vt:lpstr>The Earth gave birth to the mountains, the sea and Uranus  who was the first god</vt:lpstr>
      <vt:lpstr>Uranus and Earth gave birth to 13 children, the Titans.</vt:lpstr>
      <vt:lpstr>But his youngest child, Cronus, escaped with the help of his mother and  took the throne from him.</vt:lpstr>
      <vt:lpstr> Cronus had the same fear as his father, he feared that  his children would do the same thing as he did to his father. So when his wife Rhea was giving birth to a child, Cronus    devoured it.</vt:lpstr>
      <vt:lpstr>Zeus was brought up by the nymphs and a goat in a cave  on a mountain  in Crete.</vt:lpstr>
      <vt:lpstr>Then a great war began between Cronus and Zeus  that lasted for 10 years. Cronus had the  Titans  on his side, while Zeus was supported by his siblings and three giants who had 100 hands each.</vt:lpstr>
      <vt:lpstr>At Titanomachy the world was divided into three parts. Zeus got the sky, Poseidon the sea and Pluto, or Hades, the underworld. Zeus and his siblings lived on the mountain Olympus.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KONSTANTINA ZAVALARI</cp:lastModifiedBy>
  <cp:revision>31</cp:revision>
  <dcterms:created xsi:type="dcterms:W3CDTF">2020-01-05T11:05:49Z</dcterms:created>
  <dcterms:modified xsi:type="dcterms:W3CDTF">2020-01-22T14:15:32Z</dcterms:modified>
</cp:coreProperties>
</file>